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4"/>
  </p:notesMasterIdLst>
  <p:handoutMasterIdLst>
    <p:handoutMasterId r:id="rId25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11" r:id="rId21"/>
    <p:sldId id="306" r:id="rId22"/>
    <p:sldId id="309" r:id="rId23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71E"/>
    <a:srgbClr val="EB6E29"/>
    <a:srgbClr val="E96217"/>
    <a:srgbClr val="D95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43" y="0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/>
          <a:lstStyle>
            <a:lvl1pPr algn="r">
              <a:defRPr sz="1200"/>
            </a:lvl1pPr>
          </a:lstStyle>
          <a:p>
            <a:fld id="{BBF1F295-88FA-4C2D-9564-E460F29F4D4C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53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43" y="9429353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r">
              <a:defRPr sz="1200"/>
            </a:lvl1pPr>
          </a:lstStyle>
          <a:p>
            <a:fld id="{C228A949-3514-4D3B-B8B0-3DE1076FB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43" y="0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/>
          <a:lstStyle>
            <a:lvl1pPr algn="r">
              <a:defRPr sz="1200"/>
            </a:lvl1pPr>
          </a:lstStyle>
          <a:p>
            <a:fld id="{38A701AD-8FDB-405A-BFEC-AA46A73C62D8}" type="datetimeFigureOut">
              <a:rPr lang="th-TH" smtClean="0"/>
              <a:pPr/>
              <a:t>08/06/63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2" rIns="91565" bIns="45782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472"/>
            <a:ext cx="5438776" cy="4466034"/>
          </a:xfrm>
          <a:prstGeom prst="rect">
            <a:avLst/>
          </a:prstGeom>
        </p:spPr>
        <p:txBody>
          <a:bodyPr vert="horz" lIns="91565" tIns="45782" rIns="91565" bIns="457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353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43" y="9429353"/>
            <a:ext cx="2945341" cy="495696"/>
          </a:xfrm>
          <a:prstGeom prst="rect">
            <a:avLst/>
          </a:prstGeom>
        </p:spPr>
        <p:txBody>
          <a:bodyPr vert="horz" lIns="91565" tIns="45782" rIns="91565" bIns="45782" rtlCol="0" anchor="b"/>
          <a:lstStyle>
            <a:lvl1pPr algn="r">
              <a:defRPr sz="1200"/>
            </a:lvl1pPr>
          </a:lstStyle>
          <a:p>
            <a:fld id="{E4F1E5D8-5922-4983-AD09-E21A57FDCE1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68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Cordia New" panose="020B0304020202020204" pitchFamily="34" charset="-34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901700" indent="-346075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387475" indent="-276225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943100" indent="-276225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498725" indent="-276225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955925" indent="-2762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3413125" indent="-2762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870325" indent="-2762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4327525" indent="-2762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AC1000-E517-4963-B973-A4D52FC1F33C}" type="slidenum">
              <a:rPr kumimoji="0" lang="th-TH" alt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altLang="en-US" sz="15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908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1426591" y="3088178"/>
            <a:ext cx="6480048" cy="2301240"/>
          </a:xfrm>
        </p:spPr>
        <p:txBody>
          <a:bodyPr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defRPr lang="en-US" b="1" cap="none" spc="0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6EA7-537A-4681-8822-C54FEED6B5AF}" type="datetime1">
              <a:rPr lang="th-TH"/>
              <a:pPr>
                <a:defRPr/>
              </a:pPr>
              <a:t>08/06/63</a:t>
            </a:fld>
            <a:endParaRPr lang="th-TH" dirty="0"/>
          </a:p>
        </p:txBody>
      </p:sp>
      <p:sp>
        <p:nvSpPr>
          <p:cNvPr id="5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>
          <a:xfrm>
            <a:off x="549275" y="5589588"/>
            <a:ext cx="762000" cy="365125"/>
          </a:xfr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77EECB-AE81-4B07-8D23-1D2111C490E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4229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sz="quarter" idx="13"/>
          </p:nvPr>
        </p:nvSpPr>
        <p:spPr>
          <a:xfrm>
            <a:off x="857250" y="1571625"/>
            <a:ext cx="6357938" cy="435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  <p:sp>
        <p:nvSpPr>
          <p:cNvPr id="4" name="ตัวยึดวันที่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4F00-A560-48E2-85D3-BE7684443D75}" type="datetime1">
              <a:rPr lang="th-TH"/>
              <a:pPr>
                <a:defRPr/>
              </a:pPr>
              <a:t>08/06/63</a:t>
            </a:fld>
            <a:endParaRPr lang="th-TH" dirty="0"/>
          </a:p>
        </p:txBody>
      </p:sp>
      <p:sp>
        <p:nvSpPr>
          <p:cNvPr id="5" name="ตัวยึดท้ายกระดาษ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7"/>
          <p:cNvSpPr>
            <a:spLocks noGrp="1"/>
          </p:cNvSpPr>
          <p:nvPr>
            <p:ph type="sldNum" sz="quarter" idx="16"/>
          </p:nvPr>
        </p:nvSpPr>
        <p:spPr>
          <a:xfrm>
            <a:off x="611188" y="5589588"/>
            <a:ext cx="762000" cy="365125"/>
          </a:xfr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FEF68F4-9A12-4CDB-A24D-DCA09A418DE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38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  <a:endParaRPr lang="en-US" altLang="en-US" smtClean="0"/>
          </a:p>
        </p:txBody>
      </p:sp>
      <p:sp>
        <p:nvSpPr>
          <p:cNvPr id="1027" name="ตัวยึดข้อความ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  <a:endParaRPr lang="en-US" altLang="en-US" smtClean="0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fld id="{015A7366-CFB2-487F-858D-459E76B70E96}" type="datetime1">
              <a:rPr lang="th-TH"/>
              <a:pPr>
                <a:defRPr/>
              </a:pPr>
              <a:t>08/06/63</a:t>
            </a:fld>
            <a:endParaRPr lang="th-TH" dirty="0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ngsana New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9BD8C2AB-4361-4230-9F31-E6CD00D7BC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250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Franklin Gothic Book" pitchFamily="34" charset="0"/>
          <a:cs typeface="Cordia New" pitchFamily="34" charset="-34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28" y="1772816"/>
            <a:ext cx="9130272" cy="17173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rm of AU" pitchFamily="34" charset="-34"/>
                <a:ea typeface="+mn-ea"/>
                <a:cs typeface="TH Charm of AU" pitchFamily="34" charset="-34"/>
              </a:rPr>
              <a:t>รายนามผู้ได้รับปริญญาดุษฎีบัณฑิตกิตติมศักดิ์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50" normalizeH="0" baseline="0" noProof="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rm of AU" pitchFamily="34" charset="-34"/>
                <a:ea typeface="+mn-ea"/>
                <a:cs typeface="TH Charm of AU" pitchFamily="34" charset="-34"/>
              </a:rPr>
              <a:t>มหาวิทยาลัยเทคโนโลยีสุรนารี</a:t>
            </a:r>
          </a:p>
        </p:txBody>
      </p:sp>
      <p:sp>
        <p:nvSpPr>
          <p:cNvPr id="3" name="Rectangle 2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8304213" y="9525"/>
            <a:ext cx="792162" cy="33432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E0F3CF-BCA1-4CDC-8B76-9B786F209B86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14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2700338" y="1292225"/>
            <a:ext cx="60436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พลเอก เปรม  ติณสูลานนท์</a:t>
            </a: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(วิศวกรรมอุตสาหการ)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๒๕๕๔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700338" y="3517900"/>
            <a:ext cx="60309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ดร.พอล  เจ  สโตนลี (ชาวอเมริกัน)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การจัดการดุษฎีบัณฑิตกิตติมศักดิ์ (เทคโนโลยีการจัดการ)   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</a:t>
            </a: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เมื่อปีการศึกษา ๒๕๕๔</a:t>
            </a:r>
          </a:p>
        </p:txBody>
      </p:sp>
      <p:sp>
        <p:nvSpPr>
          <p:cNvPr id="27653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E0FB9-2228-4FC3-9BF4-FEB20AC8AD59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8" name="Picture 7" descr="D:\Buaboun\Career Development Section\Co-op Day\Translation Docs\Dr. Paul Stonely WA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508" y="3429000"/>
            <a:ext cx="1664260" cy="184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C:\Users\1\Desktop\261580_219761944725427_120070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9" y="1202488"/>
            <a:ext cx="1664260" cy="1866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395288" y="1571625"/>
            <a:ext cx="463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๑๖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379413" y="4157663"/>
            <a:ext cx="49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๑๗</a:t>
            </a:r>
          </a:p>
        </p:txBody>
      </p:sp>
    </p:spTree>
    <p:extLst>
      <p:ext uri="{BB962C8B-B14F-4D97-AF65-F5344CB8AC3E}">
        <p14:creationId xmlns:p14="http://schemas.microsoft.com/office/powerpoint/2010/main" val="433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8675" name="TextBox 8"/>
          <p:cNvSpPr txBox="1">
            <a:spLocks noChangeArrowheads="1"/>
          </p:cNvSpPr>
          <p:nvPr/>
        </p:nvSpPr>
        <p:spPr bwMode="auto">
          <a:xfrm>
            <a:off x="2700338" y="1292225"/>
            <a:ext cx="5759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รอล์ฟ ดีเทอร์ ฮอยเออร์ (ชาวเยอรมัน)</a:t>
            </a: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(ฟิสิกส์)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๒๕๕๕</a:t>
            </a:r>
          </a:p>
        </p:txBody>
      </p:sp>
      <p:sp>
        <p:nvSpPr>
          <p:cNvPr id="28676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6E86D-75D8-4B2E-972E-5CBDFC72F864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513"/>
            <a:ext cx="17224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2700338" y="3884613"/>
            <a:ext cx="5387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ศาสตราจารย์เกียรติคุณ นายแพทย์อาวุธ  ศรีศุกรี</a:t>
            </a: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แพทยศาสตรดุษฎีบัณฑิตกิตติมศักดิ์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๒๕๕๕</a:t>
            </a:r>
          </a:p>
        </p:txBody>
      </p:sp>
      <p:pic>
        <p:nvPicPr>
          <p:cNvPr id="9" name="รูปภาพ 5" descr="C:\Users\COM\Desktop\ศ.นพ.อาวุธ ศรีศูกรี\201107061044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792"/>
            <a:ext cx="1656184" cy="187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468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๑๘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379413" y="4157663"/>
            <a:ext cx="496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๑๙</a:t>
            </a:r>
          </a:p>
        </p:txBody>
      </p:sp>
    </p:spTree>
    <p:extLst>
      <p:ext uri="{BB962C8B-B14F-4D97-AF65-F5344CB8AC3E}">
        <p14:creationId xmlns:p14="http://schemas.microsoft.com/office/powerpoint/2010/main" val="21657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9699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AFCB54-150F-4BD5-A7C4-9792C1B29F02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771775" y="3983038"/>
            <a:ext cx="52197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ดร.หยงเจิ้ง หม่า (ชาวจีน)</a:t>
            </a: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(ฟิสิกส์ประยุกต์)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๒๕๕๖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1512168" cy="196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700338" y="1168400"/>
            <a:ext cx="60309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นายเลื่อน  กฤษณกรี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(วิศวกรรมอุตสาหการ)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๒๕๕๕</a:t>
            </a:r>
          </a:p>
        </p:txBody>
      </p:sp>
      <p:pic>
        <p:nvPicPr>
          <p:cNvPr id="29703" name="Picture 4" descr="Description: ภาพท่านเลื่อ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008063"/>
            <a:ext cx="2009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488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๒๐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379413" y="4157663"/>
            <a:ext cx="50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๒๑</a:t>
            </a:r>
          </a:p>
        </p:txBody>
      </p:sp>
    </p:spTree>
    <p:extLst>
      <p:ext uri="{BB962C8B-B14F-4D97-AF65-F5344CB8AC3E}">
        <p14:creationId xmlns:p14="http://schemas.microsoft.com/office/powerpoint/2010/main" val="32817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0723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20ADB-939A-4B77-9971-243DB7DB2A42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2771775" y="3813175"/>
            <a:ext cx="5899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นายพยุงศักดิ์  ชาติสุทธิผล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(วิศวกรรมการผลิต)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๒๕๕๖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8" y="3429000"/>
            <a:ext cx="1805617" cy="208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2771775" y="1220788"/>
            <a:ext cx="6048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อาจารย์สุริยา  สมุทคุปติ์</a:t>
            </a: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วิทยาการสารสนเทศดุษฎีบัณฑิตกิตติมศักดิ์ (สารสนเทศศึกษา)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เมื่อปีการศึกษา ๒๕๕๖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r="8849" b="48946"/>
          <a:stretch/>
        </p:blipFill>
        <p:spPr bwMode="auto">
          <a:xfrm>
            <a:off x="899592" y="1124745"/>
            <a:ext cx="1893131" cy="201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5445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๒๒</a:t>
            </a: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379413" y="4157663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๒๓</a:t>
            </a:r>
          </a:p>
        </p:txBody>
      </p:sp>
    </p:spTree>
    <p:extLst>
      <p:ext uri="{BB962C8B-B14F-4D97-AF65-F5344CB8AC3E}">
        <p14:creationId xmlns:p14="http://schemas.microsoft.com/office/powerpoint/2010/main" val="26202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1747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9F28D1-A1EA-421A-A46C-6CA87863BAD4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2771775" y="3813175"/>
            <a:ext cx="56848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นายทักษิณ  อาชวาคม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(ชีววิทยาสิ่งแวดล้อม)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๒๕๕๗</a:t>
            </a:r>
          </a:p>
        </p:txBody>
      </p:sp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2771775" y="1220788"/>
            <a:ext cx="6048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ดร.อี้ฟาง  หวัง (ชาวจีน)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(ฟิสิกส์)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เมื่อปีการศึกษา ๒๕๕๗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6" y="1078620"/>
            <a:ext cx="1932969" cy="207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1" y="3620864"/>
            <a:ext cx="1932969" cy="2016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509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๒๔</a:t>
            </a: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379413" y="415766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๒๕</a:t>
            </a:r>
          </a:p>
        </p:txBody>
      </p:sp>
    </p:spTree>
    <p:extLst>
      <p:ext uri="{BB962C8B-B14F-4D97-AF65-F5344CB8AC3E}">
        <p14:creationId xmlns:p14="http://schemas.microsoft.com/office/powerpoint/2010/main" val="19123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2771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FE5FC-6E67-4B09-8222-AD3EC3ED5387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2771775" y="3813175"/>
            <a:ext cx="44275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ดร.เปาโล  จิวเบลลิโน (ชาวอิตาลี)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(ฟิสิกส์)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๒๕๕๘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2771775" y="1220788"/>
            <a:ext cx="6048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ดร.หม่อมราชวงศ์ชิษณุสรร  สวัสดิวัตน์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(ชีวเคมี)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๒๕๕๘</a:t>
            </a:r>
          </a:p>
        </p:txBody>
      </p:sp>
      <p:pic>
        <p:nvPicPr>
          <p:cNvPr id="8" name="Picture 7" descr="Jisnu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6" y="980728"/>
            <a:ext cx="1897414" cy="209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_A1A36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6133" r="70544" b="56236"/>
          <a:stretch>
            <a:fillRect/>
          </a:stretch>
        </p:blipFill>
        <p:spPr bwMode="auto">
          <a:xfrm>
            <a:off x="873375" y="3637472"/>
            <a:ext cx="1854046" cy="2064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395288" y="1571625"/>
            <a:ext cx="50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๒๖</a:t>
            </a:r>
          </a:p>
        </p:txBody>
      </p:sp>
      <p:sp>
        <p:nvSpPr>
          <p:cNvPr id="32777" name="TextBox 9"/>
          <p:cNvSpPr txBox="1">
            <a:spLocks noChangeArrowheads="1"/>
          </p:cNvSpPr>
          <p:nvPr/>
        </p:nvSpPr>
        <p:spPr bwMode="auto">
          <a:xfrm>
            <a:off x="379413" y="4157663"/>
            <a:ext cx="54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๒๗</a:t>
            </a:r>
          </a:p>
        </p:txBody>
      </p:sp>
    </p:spTree>
    <p:extLst>
      <p:ext uri="{BB962C8B-B14F-4D97-AF65-F5344CB8AC3E}">
        <p14:creationId xmlns:p14="http://schemas.microsoft.com/office/powerpoint/2010/main" val="13358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3795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E43627-D9F5-495F-B5B6-05B5B6E088A5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2771775" y="3813175"/>
            <a:ext cx="5803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นายแพทย์ซิกฝริด อาร์ ชวาส (ชาวออสเตรีย)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แพทยศาสตรดุษฎีบัณฑิตกิตติมศักดิ์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๒๕๕๘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2771775" y="1220788"/>
            <a:ext cx="6048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ดร.เฟอริดัน  แฮมดุลลาเพอร์ </a:t>
            </a:r>
            <a:r>
              <a:rPr kumimoji="0" lang="th-TH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(สัญชาติตุรกีและแคนาดา)</a:t>
            </a:r>
            <a:endParaRPr kumimoji="0" lang="th-TH" altLang="en-US" sz="30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(วิศวกรรมเครื่องกล)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 เมื่อปีการศึกษา ๒๕๕๘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6" y="1084950"/>
            <a:ext cx="1932969" cy="20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48" y="3574717"/>
            <a:ext cx="1932970" cy="204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512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๒๘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379413" y="4157663"/>
            <a:ext cx="54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๒๙</a:t>
            </a:r>
          </a:p>
        </p:txBody>
      </p:sp>
    </p:spTree>
    <p:extLst>
      <p:ext uri="{BB962C8B-B14F-4D97-AF65-F5344CB8AC3E}">
        <p14:creationId xmlns:p14="http://schemas.microsoft.com/office/powerpoint/2010/main" val="42941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4819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9F4261-3C8D-4612-BE20-D4C4808E968C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771775" y="3813175"/>
            <a:ext cx="6403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ดร.มาซาโตะ  มุราคามิ (ชาวญี่ปุ่น)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(วิศวกรรมอิเล็กทรอนิกส์)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๒๕๕๙</a:t>
            </a:r>
          </a:p>
        </p:txBody>
      </p:sp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771775" y="1220788"/>
            <a:ext cx="6048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นายทศพล  ตันติวงษ์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การจัดการดุษฎีบัณฑิตกิตติมศักดิ์ (เทคโนโลยีการจัดการ)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 เมื่อปีการศึกษา ๒๕๕๙</a:t>
            </a: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46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๓๐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379413" y="4157663"/>
            <a:ext cx="471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๓๑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7" y="881548"/>
            <a:ext cx="1890827" cy="195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CCS\Downloads\masato murakami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7" y="3524858"/>
            <a:ext cx="1854639" cy="195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0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5843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0839-48C7-46CE-AD47-109BBE2085C4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2771775" y="1220788"/>
            <a:ext cx="6048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นางเพียงฤทัย  ศิวารัตน์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(วิศวกรรมการผลิต)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 เมื่อปีการศึกษา ๒๕๕๙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51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๓๒</a:t>
            </a:r>
          </a:p>
        </p:txBody>
      </p:sp>
      <p:pic>
        <p:nvPicPr>
          <p:cNvPr id="10" name="Picture 9" descr="D:\งานโครงการฯ\ดุษฎีบัณฑิตกิตติมศักดิ์\ดุษฎีบัณฑิต-31 ต.ค. 60\นางเพียงฤทัย-ศควท\pastedImage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28" y="908246"/>
            <a:ext cx="1828947" cy="201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2771775" y="3884613"/>
            <a:ext cx="6048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ดร.มาร์คุส  ไบลเชอร์ (ชาวเยอรมัน)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(ฟิสิกส์)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 เมื่อปีการศึกษา ๒๕๖๐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395288" y="4235450"/>
            <a:ext cx="48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๓๓</a:t>
            </a:r>
          </a:p>
        </p:txBody>
      </p:sp>
      <p:pic>
        <p:nvPicPr>
          <p:cNvPr id="39938" name="Picture 2" descr="IMG_15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3" t="22260" r="56636" b="55078"/>
          <a:stretch>
            <a:fillRect/>
          </a:stretch>
        </p:blipFill>
        <p:spPr bwMode="auto">
          <a:xfrm>
            <a:off x="929799" y="3431459"/>
            <a:ext cx="1797344" cy="1944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3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6867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D1A2D-669D-4174-91DE-E16855FD7CBD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6868" name="TextBox 8"/>
          <p:cNvSpPr txBox="1">
            <a:spLocks noChangeArrowheads="1"/>
          </p:cNvSpPr>
          <p:nvPr/>
        </p:nvSpPr>
        <p:spPr bwMode="auto">
          <a:xfrm>
            <a:off x="2771775" y="1220788"/>
            <a:ext cx="60483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รองศาสตราจารย์ ดร.เฉลิมชัย  ชัยกิตติภรณ์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(อาชีวอนามัยและความปลอดภัย)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 เมื่อปีการศึกษา ๒๕๖๐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๓๔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"/>
          <a:stretch/>
        </p:blipFill>
        <p:spPr bwMode="auto">
          <a:xfrm>
            <a:off x="898721" y="811095"/>
            <a:ext cx="1850230" cy="2014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748951" y="3630367"/>
            <a:ext cx="6048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lang="th-TH" altLang="en-US" b="1" dirty="0" smtClean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ศาสตราจารย์</a:t>
            </a:r>
            <a:r>
              <a:rPr lang="th-TH" altLang="en-US" b="1" dirty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พิเศษไพจิตร  โรจนวานิช</a:t>
            </a:r>
          </a:p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lang="th-TH" altLang="en-US" b="1" dirty="0" smtClean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การ</a:t>
            </a:r>
            <a:r>
              <a:rPr lang="th-TH" altLang="en-US" b="1" dirty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จัดการดุษฎีบัณฑิตกิตติมศักดิ์ (เทคโนโลยีการจัดการ</a:t>
            </a:r>
            <a:r>
              <a:rPr lang="th-TH" altLang="en-US" b="1" dirty="0" smtClean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)</a:t>
            </a:r>
          </a:p>
          <a:p>
            <a:pPr lvl="0">
              <a:spcBef>
                <a:spcPct val="0"/>
              </a:spcBef>
              <a:buClrTx/>
              <a:buSzTx/>
              <a:buNone/>
              <a:tabLst>
                <a:tab pos="447675" algn="l"/>
              </a:tabLst>
              <a:defRPr/>
            </a:pPr>
            <a:r>
              <a:rPr lang="th-TH" altLang="en-US" b="1" dirty="0" smtClean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	เมื่อ</a:t>
            </a:r>
            <a:r>
              <a:rPr lang="th-TH" altLang="en-US" b="1" dirty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ปีการศึกษา </a:t>
            </a:r>
            <a:r>
              <a:rPr lang="th-TH" altLang="en-US" b="1" dirty="0" smtClean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๒๕๖๑</a:t>
            </a:r>
            <a:endParaRPr lang="th-TH" altLang="en-US" b="1" dirty="0">
              <a:solidFill>
                <a:srgbClr val="00206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72464" y="3981204"/>
            <a:ext cx="495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๓๕</a:t>
            </a:r>
          </a:p>
        </p:txBody>
      </p:sp>
      <p:pic>
        <p:nvPicPr>
          <p:cNvPr id="2050" name="Picture 61" descr="K20-paichi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3305278"/>
            <a:ext cx="1883663" cy="207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4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843213" y="1050925"/>
            <a:ext cx="61928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พลเอกชาติชาย  ชุณหะวัณ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(วิศวกรรมอุตสาหการ)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๒๕๔๐</a:t>
            </a:r>
          </a:p>
        </p:txBody>
      </p:sp>
      <p:pic>
        <p:nvPicPr>
          <p:cNvPr id="6" name="Picture 2" descr="http://61.19.202.164/works/primeminister/pic-29-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2"/>
          <a:stretch/>
        </p:blipFill>
        <p:spPr bwMode="auto">
          <a:xfrm>
            <a:off x="802252" y="837338"/>
            <a:ext cx="1718122" cy="2185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2949575" y="3619500"/>
            <a:ext cx="42878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ดร.วิจิตร  ศรีสอ้าน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วิทยาการสารสนเทศดุษฎีบัณฑิตกิตติมศักดิ์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(ระบบสารสนเทศเพื่อการจัดการ)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๒๕๔๓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2" y="3377742"/>
            <a:ext cx="1787552" cy="242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5F96BF-78C6-4ED9-B59B-C16558C4FE41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590550" y="1571625"/>
            <a:ext cx="319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557213" y="4219575"/>
            <a:ext cx="36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๒</a:t>
            </a:r>
          </a:p>
        </p:txBody>
      </p:sp>
    </p:spTree>
    <p:extLst>
      <p:ext uri="{BB962C8B-B14F-4D97-AF65-F5344CB8AC3E}">
        <p14:creationId xmlns:p14="http://schemas.microsoft.com/office/powerpoint/2010/main" val="11491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6867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D1A2D-669D-4174-91DE-E16855FD7CBD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771800" y="908720"/>
            <a:ext cx="6048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lang="th-TH" altLang="en-US" b="1" dirty="0" smtClean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นาย</a:t>
            </a:r>
            <a:r>
              <a:rPr lang="th-TH" altLang="en-US" b="1" dirty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วนัส  แต้ไพสิฐพงษ์ </a:t>
            </a:r>
          </a:p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lang="th-TH" altLang="en-US" b="1" dirty="0" smtClean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ปรัชญา</a:t>
            </a:r>
            <a:r>
              <a:rPr lang="th-TH" altLang="en-US" b="1" dirty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ดุษฎีบัณฑิตกิตติมศักดิ์ (เทคโนโลยีการผลิตสัตว์)</a:t>
            </a:r>
          </a:p>
          <a:p>
            <a:pPr lvl="0">
              <a:spcBef>
                <a:spcPct val="0"/>
              </a:spcBef>
              <a:buClrTx/>
              <a:buSzTx/>
              <a:buNone/>
              <a:tabLst>
                <a:tab pos="447675" algn="l"/>
              </a:tabLst>
              <a:defRPr/>
            </a:pPr>
            <a:r>
              <a:rPr lang="th-TH" altLang="en-US" b="1" dirty="0" smtClean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	เมื่อ</a:t>
            </a:r>
            <a:r>
              <a:rPr lang="th-TH" altLang="en-US" b="1" dirty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ปีการศึกษา </a:t>
            </a:r>
            <a:r>
              <a:rPr lang="th-TH" altLang="en-US" b="1" dirty="0" smtClean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๒๕๖๑</a:t>
            </a:r>
            <a:endParaRPr lang="th-TH" altLang="en-US" b="1" dirty="0">
              <a:solidFill>
                <a:srgbClr val="00206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95313" y="1259557"/>
            <a:ext cx="481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๓๖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806104" y="3284984"/>
            <a:ext cx="6048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lang="th-TH" altLang="en-US" b="1" dirty="0" smtClean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ศาสตราจารย์</a:t>
            </a:r>
            <a:r>
              <a:rPr lang="th-TH" altLang="en-US" b="1" dirty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เกียรติคุณ พลตรีหญิง แพทย์หญิงวณิช  วรรณพฤกษ์</a:t>
            </a:r>
          </a:p>
          <a:p>
            <a:pPr lvl="0">
              <a:spcBef>
                <a:spcPct val="0"/>
              </a:spcBef>
              <a:buClrTx/>
              <a:buSzTx/>
              <a:buNone/>
              <a:defRPr/>
            </a:pPr>
            <a:r>
              <a:rPr lang="th-TH" altLang="en-US" b="1" dirty="0" smtClean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แพทยศาสตร</a:t>
            </a:r>
            <a:r>
              <a:rPr lang="th-TH" altLang="en-US" b="1" dirty="0">
                <a:solidFill>
                  <a:srgbClr val="0070C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ดุษฎีบัณฑิตกิตติมศักดิ์</a:t>
            </a:r>
          </a:p>
          <a:p>
            <a:pPr lvl="0">
              <a:spcBef>
                <a:spcPct val="0"/>
              </a:spcBef>
              <a:buClrTx/>
              <a:buSzTx/>
              <a:buNone/>
              <a:tabLst>
                <a:tab pos="447675" algn="l"/>
              </a:tabLst>
              <a:defRPr/>
            </a:pPr>
            <a:r>
              <a:rPr lang="th-TH" altLang="en-US" b="1" dirty="0" smtClean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	เมื่อ</a:t>
            </a:r>
            <a:r>
              <a:rPr lang="th-TH" altLang="en-US" b="1" dirty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ปีการศึกษา </a:t>
            </a:r>
            <a:r>
              <a:rPr lang="th-TH" altLang="en-US" b="1" dirty="0" smtClean="0">
                <a:solidFill>
                  <a:srgbClr val="002060"/>
                </a:solidFill>
                <a:latin typeface="TH Charm of AU" panose="020B0500040200020003" pitchFamily="34" charset="-34"/>
                <a:cs typeface="TH Charm of AU" panose="020B0500040200020003" pitchFamily="34" charset="-34"/>
              </a:rPr>
              <a:t>๒๕๖๑</a:t>
            </a:r>
            <a:endParaRPr lang="th-TH" altLang="en-US" b="1" dirty="0">
              <a:solidFill>
                <a:srgbClr val="002060"/>
              </a:solidFill>
              <a:latin typeface="TH Charm of AU" panose="020B0500040200020003" pitchFamily="34" charset="-34"/>
              <a:cs typeface="TH Charm of AU" panose="020B0500040200020003" pitchFamily="34" charset="-34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29617" y="3635821"/>
            <a:ext cx="5132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๓๗</a:t>
            </a:r>
          </a:p>
        </p:txBody>
      </p:sp>
      <p:pic>
        <p:nvPicPr>
          <p:cNvPr id="15" name="Picture 14" descr="à¸à¸²à¸¢à¸§à¸à¸±à¸ª à¹à¸à¹à¹à¸à¸ªà¸´à¸à¸à¸à¸©à¹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9" y="811095"/>
            <a:ext cx="1756893" cy="175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8" y="3054032"/>
            <a:ext cx="1828902" cy="1882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3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7891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EE65F-12BE-472B-98FA-8373B2100ED6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74" y="690999"/>
            <a:ext cx="6403051" cy="54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37891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EE65F-12BE-472B-98FA-8373B2100ED6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88" y="1226756"/>
            <a:ext cx="6086851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2560638" y="1016000"/>
            <a:ext cx="6043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นายพารณ  อิศรเสนา ณ อยุธยา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(วิศวกรรมอุตสาหการ)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๒๕๔๔</a:t>
            </a:r>
          </a:p>
        </p:txBody>
      </p:sp>
      <p:pic>
        <p:nvPicPr>
          <p:cNvPr id="5" name="Picture 4" descr="http://aster.spu.ac.th/file/user/141/141/upload/AE/pic/DUSADEE2551/K_Par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3"/>
          <a:stretch/>
        </p:blipFill>
        <p:spPr bwMode="auto">
          <a:xfrm>
            <a:off x="755576" y="948402"/>
            <a:ext cx="1655837" cy="213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2554288" y="3465513"/>
            <a:ext cx="51133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นายวิโรจน์  ตันตราภรณ์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(ฟิสิกส์)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๒๕๔๔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5513"/>
            <a:ext cx="1790700" cy="1979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BA06D-320F-45C7-B237-2C22F166C185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68313" y="1571625"/>
            <a:ext cx="336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๓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431800" y="4098925"/>
            <a:ext cx="33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๔</a:t>
            </a:r>
          </a:p>
        </p:txBody>
      </p:sp>
    </p:spTree>
    <p:extLst>
      <p:ext uri="{BB962C8B-B14F-4D97-AF65-F5344CB8AC3E}">
        <p14:creationId xmlns:p14="http://schemas.microsoft.com/office/powerpoint/2010/main" val="3293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0483" name="TextBox 22"/>
          <p:cNvSpPr txBox="1">
            <a:spLocks noChangeArrowheads="1"/>
          </p:cNvSpPr>
          <p:nvPr/>
        </p:nvSpPr>
        <p:spPr bwMode="auto">
          <a:xfrm>
            <a:off x="2743200" y="1160463"/>
            <a:ext cx="55737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ศาสตราจารย์คนึง  ฦๅไชย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การจัดการดุษฎีบัณฑิตกิตติมศักดิ์ (เทคโนโลยีการจัดการ)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๒๕๔๗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"/>
          <a:stretch/>
        </p:blipFill>
        <p:spPr>
          <a:xfrm>
            <a:off x="931808" y="939688"/>
            <a:ext cx="1647604" cy="218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743200" y="3635375"/>
            <a:ext cx="57499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ศาสตราจารย์มนัส  สถิรจินดา</a:t>
            </a:r>
            <a:endParaRPr kumimoji="0" lang="th-TH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(วิศวกรรมโลหการ)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๒๕๔๗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r="6063"/>
          <a:stretch/>
        </p:blipFill>
        <p:spPr bwMode="auto">
          <a:xfrm>
            <a:off x="845932" y="3501008"/>
            <a:ext cx="1688123" cy="211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7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3E535-47BC-465D-9E40-636D92CDB26D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68313" y="1571625"/>
            <a:ext cx="34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๕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79425" y="4157663"/>
            <a:ext cx="33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๖</a:t>
            </a:r>
          </a:p>
        </p:txBody>
      </p:sp>
    </p:spTree>
    <p:extLst>
      <p:ext uri="{BB962C8B-B14F-4D97-AF65-F5344CB8AC3E}">
        <p14:creationId xmlns:p14="http://schemas.microsoft.com/office/powerpoint/2010/main" val="23584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2555875" y="981075"/>
            <a:ext cx="60436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นายสัมพันธ์  ศิลปนาฎ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(วิศวกรรมอุตสาหการ)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๒๕๔๗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2749550" y="3408363"/>
            <a:ext cx="58007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ผู้ช่วยศาสตราจารย์ ดร.ทวี  เลิศปัญญาวิทย์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(วิศวกรรมการผลิต)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๒๕๕๐</a:t>
            </a: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6AD62E-B78C-4203-942F-92472F9105F3}" type="slidenum">
              <a:rPr kumimoji="0" lang="en-US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16390" name="Picture 10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981075"/>
            <a:ext cx="1583655" cy="1801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15324" r="29028"/>
          <a:stretch>
            <a:fillRect/>
          </a:stretch>
        </p:blipFill>
        <p:spPr bwMode="auto">
          <a:xfrm>
            <a:off x="923925" y="3413124"/>
            <a:ext cx="1631950" cy="1888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468313" y="1571625"/>
            <a:ext cx="360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๗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479425" y="4157663"/>
            <a:ext cx="334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๘</a:t>
            </a:r>
          </a:p>
        </p:txBody>
      </p:sp>
    </p:spTree>
    <p:extLst>
      <p:ext uri="{BB962C8B-B14F-4D97-AF65-F5344CB8AC3E}">
        <p14:creationId xmlns:p14="http://schemas.microsoft.com/office/powerpoint/2010/main" val="17045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2771775" y="1052513"/>
            <a:ext cx="55340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รองศาสตราจารย์วิรุฬห์  มังคละวิรัช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(วิศวกรรมไฟฟ้า)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๒๕๕๐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4" y="764704"/>
            <a:ext cx="1894835" cy="213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2771775" y="3606800"/>
            <a:ext cx="59039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ดร.อามันด์  แฟสส์เลอร์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</a:t>
            </a: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(ชาวเยอรมัน)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(ฟิสิกส์)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๒๕๕๐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2121181" cy="159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5" name="Slide Number Placeholder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51D56B-0153-4A68-B537-D9108BA3C7C8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36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๙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323850" y="415766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๑๐</a:t>
            </a:r>
          </a:p>
        </p:txBody>
      </p:sp>
    </p:spTree>
    <p:extLst>
      <p:ext uri="{BB962C8B-B14F-4D97-AF65-F5344CB8AC3E}">
        <p14:creationId xmlns:p14="http://schemas.microsoft.com/office/powerpoint/2010/main" val="4617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2886075" y="1268413"/>
            <a:ext cx="4360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ศาสตราจารย์ ดร.ยงยุทธ  ยุทธวงศ์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วิทยาศาสตรดุษฎีบัณฑิตกิตติมศักดิ์ (ชีวเคมี)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๒๕๕๑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66577"/>
            <a:ext cx="1759894" cy="200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933700" y="3476625"/>
            <a:ext cx="45815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รองศาสตราจารย์ ดร.เกษม  ปราบริปูตลุง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(การบริหารงานก่อสร้างและสาธารณูปโภค)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168788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9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E3969-D895-4F0A-9173-2341C8FFCD94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512763" y="1571625"/>
            <a:ext cx="454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๑๑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441325" y="4157663"/>
            <a:ext cx="49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๑๒</a:t>
            </a:r>
          </a:p>
        </p:txBody>
      </p:sp>
    </p:spTree>
    <p:extLst>
      <p:ext uri="{BB962C8B-B14F-4D97-AF65-F5344CB8AC3E}">
        <p14:creationId xmlns:p14="http://schemas.microsoft.com/office/powerpoint/2010/main" val="5013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2686050" y="2235200"/>
            <a:ext cx="5573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นายมารวย  ผดุงสิทธิ์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การจัดการดุษฎีบัณฑิตกิตติมศักดิ์ (เทคโนโลยีการจัดการ)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๒๕๕๒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1589074" cy="211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Slide Number Placeholder 1"/>
          <p:cNvSpPr>
            <a:spLocks noGrp="1"/>
          </p:cNvSpPr>
          <p:nvPr>
            <p:ph type="sldNum" sz="quarter" idx="16"/>
          </p:nvPr>
        </p:nvSpPr>
        <p:spPr bwMode="auto">
          <a:xfrm>
            <a:off x="549275" y="5578475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297C1-C436-4D16-8235-F35DF08619F4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84175" y="2722563"/>
            <a:ext cx="47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๑๓</a:t>
            </a:r>
          </a:p>
        </p:txBody>
      </p:sp>
    </p:spTree>
    <p:extLst>
      <p:ext uri="{BB962C8B-B14F-4D97-AF65-F5344CB8AC3E}">
        <p14:creationId xmlns:p14="http://schemas.microsoft.com/office/powerpoint/2010/main" val="8257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14288" y="55563"/>
            <a:ext cx="9118600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LilyUPC" panose="020B0604020202020204" pitchFamily="34" charset="-34"/>
            </a:endParaRP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2700338" y="1292225"/>
            <a:ext cx="55737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นายทวี  หนุนภักดี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การจัดการดุษฎีบัณฑิตกิตติมศักดิ์ (เทคโนโลยีการจัดการ)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๒๕๕๓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700338" y="3517900"/>
            <a:ext cx="60309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นายสนั่น  อังอุบลกุล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en-US" sz="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Charm of AU" panose="020B0500040200020003" pitchFamily="34" charset="-34"/>
              <a:ea typeface="+mn-ea"/>
              <a:cs typeface="TH Charm of AU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วิศวกรรมศาสตรดุษฎีบัณฑิตกิตติมศักดิ์ (วิศวกรรมการผลิต)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    เมื่อปีการศึกษา ๒๕๕๓</a:t>
            </a:r>
          </a:p>
        </p:txBody>
      </p:sp>
      <p:sp>
        <p:nvSpPr>
          <p:cNvPr id="26629" name="Slide Number Placehold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bg1"/>
                </a:solidFill>
                <a:latin typeface="Arial" panose="020B0604020202020204" pitchFamily="34" charset="0"/>
                <a:cs typeface="LilyUPC" panose="020B06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067CDC-E202-46DA-AC44-6A24BC6D4EA2}" type="slidenum">
              <a:rPr kumimoji="0" lang="th-TH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altLang="en-US" sz="1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20486" name="Picture 7" descr="http://www.sut.ac.th/annualreport/sut8th/picture/66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1172351"/>
            <a:ext cx="1643410" cy="1850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http://www.accpta.or.th/images/pt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573016"/>
            <a:ext cx="1643410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395288" y="1571625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๑๔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379413" y="4157663"/>
            <a:ext cx="520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Charm of AU" panose="020B0500040200020003" pitchFamily="34" charset="-34"/>
                <a:ea typeface="+mn-ea"/>
                <a:cs typeface="TH Charm of AU" panose="020B0500040200020003" pitchFamily="34" charset="-34"/>
              </a:rPr>
              <a:t>๑๕</a:t>
            </a:r>
          </a:p>
        </p:txBody>
      </p:sp>
    </p:spTree>
    <p:extLst>
      <p:ext uri="{BB962C8B-B14F-4D97-AF65-F5344CB8AC3E}">
        <p14:creationId xmlns:p14="http://schemas.microsoft.com/office/powerpoint/2010/main" val="28971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5 2003">
  <a:themeElements>
    <a:clrScheme name="เทคนิค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เทคนิค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เทคนิค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science2</Template>
  <TotalTime>508</TotalTime>
  <Words>844</Words>
  <Application>Microsoft Office PowerPoint</Application>
  <PresentationFormat>On-screen Show (4:3)</PresentationFormat>
  <Paragraphs>190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Angsana New</vt:lpstr>
      <vt:lpstr>Arial</vt:lpstr>
      <vt:lpstr>Calibri</vt:lpstr>
      <vt:lpstr>Cordia New</vt:lpstr>
      <vt:lpstr>Franklin Gothic Book</vt:lpstr>
      <vt:lpstr>LilyUPC</vt:lpstr>
      <vt:lpstr>TH Charm of AU</vt:lpstr>
      <vt:lpstr>Wingdings 2</vt:lpstr>
      <vt:lpstr>Template5 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CCS</cp:lastModifiedBy>
  <cp:revision>225</cp:revision>
  <cp:lastPrinted>2014-03-16T08:25:00Z</cp:lastPrinted>
  <dcterms:created xsi:type="dcterms:W3CDTF">2012-06-12T08:15:44Z</dcterms:created>
  <dcterms:modified xsi:type="dcterms:W3CDTF">2020-06-08T08:35:23Z</dcterms:modified>
</cp:coreProperties>
</file>